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microsoft.com/office/2020/02/relationships/classificationlabels" Target="docMetadata/LabelInfo.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6"/>
  </p:notesMasterIdLst>
  <p:sldIdLst>
    <p:sldId id="278" r:id="rId2"/>
    <p:sldId id="279" r:id="rId3"/>
    <p:sldId id="280" r:id="rId4"/>
    <p:sldId id="281" r:id="rId5"/>
    <p:sldId id="294" r:id="rId6"/>
    <p:sldId id="295" r:id="rId7"/>
    <p:sldId id="283" r:id="rId8"/>
    <p:sldId id="284" r:id="rId9"/>
    <p:sldId id="296" r:id="rId10"/>
    <p:sldId id="297" r:id="rId11"/>
    <p:sldId id="298" r:id="rId12"/>
    <p:sldId id="299" r:id="rId13"/>
    <p:sldId id="300" r:id="rId14"/>
    <p:sldId id="293" r:id="rId15"/>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91" autoAdjust="0"/>
    <p:restoredTop sz="94609" autoAdjust="0"/>
  </p:normalViewPr>
  <p:slideViewPr>
    <p:cSldViewPr snapToGrid="0" snapToObjects="1">
      <p:cViewPr varScale="1">
        <p:scale>
          <a:sx n="72" d="100"/>
          <a:sy n="72" d="100"/>
        </p:scale>
        <p:origin x="588" y="78"/>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viewProps" Target="viewProps.xml" /><Relationship Id="rId3" Type="http://schemas.openxmlformats.org/officeDocument/2006/relationships/slide" Target="slides/slide2.xml" /><Relationship Id="rId21" Type="http://schemas.microsoft.com/office/2018/10/relationships/authors" Target="author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presProps" Target="presProps.xml" /><Relationship Id="rId2" Type="http://schemas.openxmlformats.org/officeDocument/2006/relationships/slide" Target="slides/slide1.xml" /><Relationship Id="rId16" Type="http://schemas.openxmlformats.org/officeDocument/2006/relationships/notesMaster" Target="notesMasters/notesMaster1.xml" /><Relationship Id="rId20"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slide" Target="slides/slide14.xml" /><Relationship Id="rId10" Type="http://schemas.openxmlformats.org/officeDocument/2006/relationships/slide" Target="slides/slide9.xml" /><Relationship Id="rId19" Type="http://schemas.openxmlformats.org/officeDocument/2006/relationships/theme" Target="theme/theme1.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Master" Target="../slideMasters/slideMaster1.xml" /><Relationship Id="rId5" Type="http://schemas.openxmlformats.org/officeDocument/2006/relationships/image" Target="../media/image4.svg" /><Relationship Id="rId4" Type="http://schemas.openxmlformats.org/officeDocument/2006/relationships/image" Target="../media/image3.png"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 /><Relationship Id="rId2" Type="http://schemas.openxmlformats.org/officeDocument/2006/relationships/image" Target="../media/image5.png" /><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 /><Relationship Id="rId2" Type="http://schemas.openxmlformats.org/officeDocument/2006/relationships/image" Target="../media/image7.png" /><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Master" Target="../slideMasters/slideMaster1.xml" /><Relationship Id="rId5" Type="http://schemas.openxmlformats.org/officeDocument/2006/relationships/image" Target="../media/image4.svg" /><Relationship Id="rId4" Type="http://schemas.openxmlformats.org/officeDocument/2006/relationships/image" Target="../media/image3.png"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slideLayout" Target="../slideLayouts/slideLayout18.xml" /><Relationship Id="rId3" Type="http://schemas.openxmlformats.org/officeDocument/2006/relationships/slideLayout" Target="../slideLayouts/slideLayout3.xml" /><Relationship Id="rId21" Type="http://schemas.openxmlformats.org/officeDocument/2006/relationships/theme" Target="../theme/theme1.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20" Type="http://schemas.openxmlformats.org/officeDocument/2006/relationships/slideLayout" Target="../slideLayouts/slideLayout20.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slideLayout" Target="../slideLayouts/slideLayout19.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6.xml" /></Relationships>
</file>

<file path=ppt/slides/_rels/slide11.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6.xml" /></Relationships>
</file>

<file path=ppt/slides/_rels/slide12.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6.xml" /></Relationships>
</file>

<file path=ppt/slides/_rels/slide13.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6.xml" /></Relationships>
</file>

<file path=ppt/slides/_rels/slide14.xml.rels><?xml version="1.0" encoding="UTF-8" standalone="yes"?>
<Relationships xmlns="http://schemas.openxmlformats.org/package/2006/relationships"><Relationship Id="rId2" Type="http://schemas.openxmlformats.org/officeDocument/2006/relationships/image" Target="../media/image18.png" /><Relationship Id="rId1" Type="http://schemas.openxmlformats.org/officeDocument/2006/relationships/slideLayout" Target="../slideLayouts/slideLayout15.xml" /></Relationships>
</file>

<file path=ppt/slides/_rels/slide2.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 /></Relationships>
</file>

<file path=ppt/slides/_rels/slide7.xml.rels><?xml version="1.0" encoding="UTF-8" standalone="yes"?>
<Relationships xmlns="http://schemas.openxmlformats.org/package/2006/relationships"><Relationship Id="rId2" Type="http://schemas.openxmlformats.org/officeDocument/2006/relationships/image" Target="../media/image10.jpg" /><Relationship Id="rId1" Type="http://schemas.openxmlformats.org/officeDocument/2006/relationships/slideLayout" Target="../slideLayouts/slideLayout5.xml" /></Relationships>
</file>

<file path=ppt/slides/_rels/slide8.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image" Target="../media/image11.jpg" /><Relationship Id="rId1" Type="http://schemas.openxmlformats.org/officeDocument/2006/relationships/slideLayout" Target="../slideLayouts/slideLayout6.xml" /></Relationships>
</file>

<file path=ppt/slides/_rels/slide9.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6.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p:txBody>
          <a:bodyPr/>
          <a:lstStyle/>
          <a:p>
            <a:r>
              <a:rPr lang="en-US" dirty="0"/>
              <a:t>Subscription box</a:t>
            </a:r>
            <a:br>
              <a:rPr lang="en-US" dirty="0"/>
            </a:br>
            <a:br>
              <a:rPr lang="en-US" dirty="0"/>
            </a:br>
            <a:endParaRPr lang="en-US" dirty="0"/>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a:xfrm>
            <a:off x="3617843" y="3483864"/>
            <a:ext cx="4943061" cy="878908"/>
          </a:xfrm>
        </p:spPr>
        <p:txBody>
          <a:bodyPr/>
          <a:lstStyle/>
          <a:p>
            <a:r>
              <a:rPr lang="en-US" dirty="0"/>
              <a:t>Chandira Prabha S - 41611031</a:t>
            </a:r>
          </a:p>
          <a:p>
            <a:r>
              <a:rPr lang="en-US" dirty="0"/>
              <a:t>Aparna Kumari - 41611013</a:t>
            </a:r>
          </a:p>
          <a:p>
            <a:endParaRPr lang="en-US" dirty="0"/>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0D2B6-7D96-0F12-AF17-CE12AAF28EA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A723ABA-7FF6-3CA2-D50B-D83DB83BC419}"/>
              </a:ext>
            </a:extLst>
          </p:cNvPr>
          <p:cNvSpPr>
            <a:spLocks noGrp="1"/>
          </p:cNvSpPr>
          <p:nvPr>
            <p:ph sz="half" idx="1"/>
          </p:nvPr>
        </p:nvSpPr>
        <p:spPr/>
        <p:txBody>
          <a:bodyPr/>
          <a:lstStyle/>
          <a:p>
            <a:endParaRPr lang="en-IN"/>
          </a:p>
        </p:txBody>
      </p:sp>
      <p:sp>
        <p:nvSpPr>
          <p:cNvPr id="4" name="Footer Placeholder 3">
            <a:extLst>
              <a:ext uri="{FF2B5EF4-FFF2-40B4-BE49-F238E27FC236}">
                <a16:creationId xmlns:a16="http://schemas.microsoft.com/office/drawing/2014/main" id="{7D67F09D-1044-328A-9613-AC3AEFAA5211}"/>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22A8884D-8F8E-9D73-06B6-62C3946193C1}"/>
              </a:ext>
            </a:extLst>
          </p:cNvPr>
          <p:cNvSpPr>
            <a:spLocks noGrp="1"/>
          </p:cNvSpPr>
          <p:nvPr>
            <p:ph type="sldNum" sz="quarter" idx="12"/>
          </p:nvPr>
        </p:nvSpPr>
        <p:spPr/>
        <p:txBody>
          <a:bodyPr/>
          <a:lstStyle/>
          <a:p>
            <a:fld id="{48F63A3B-78C7-47BE-AE5E-E10140E04643}" type="slidenum">
              <a:rPr lang="en-US" smtClean="0"/>
              <a:t>10</a:t>
            </a:fld>
            <a:endParaRPr lang="en-US" dirty="0"/>
          </a:p>
        </p:txBody>
      </p:sp>
      <p:pic>
        <p:nvPicPr>
          <p:cNvPr id="7" name="Picture 6">
            <a:extLst>
              <a:ext uri="{FF2B5EF4-FFF2-40B4-BE49-F238E27FC236}">
                <a16:creationId xmlns:a16="http://schemas.microsoft.com/office/drawing/2014/main" id="{FFD34B04-AEB3-71C8-3070-8B86D2E98E89}"/>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402677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C1CCC-B38C-2A60-45F6-B709F6F531B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4CAC7F8-5A44-998E-AEB2-93A2DF217F0C}"/>
              </a:ext>
            </a:extLst>
          </p:cNvPr>
          <p:cNvSpPr>
            <a:spLocks noGrp="1"/>
          </p:cNvSpPr>
          <p:nvPr>
            <p:ph sz="half" idx="1"/>
          </p:nvPr>
        </p:nvSpPr>
        <p:spPr/>
        <p:txBody>
          <a:bodyPr/>
          <a:lstStyle/>
          <a:p>
            <a:endParaRPr lang="en-IN"/>
          </a:p>
        </p:txBody>
      </p:sp>
      <p:sp>
        <p:nvSpPr>
          <p:cNvPr id="4" name="Footer Placeholder 3">
            <a:extLst>
              <a:ext uri="{FF2B5EF4-FFF2-40B4-BE49-F238E27FC236}">
                <a16:creationId xmlns:a16="http://schemas.microsoft.com/office/drawing/2014/main" id="{7872514A-4141-E62F-2F79-DFA9B00BD94B}"/>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6B78FA42-9818-F234-0EFD-5C03D0BA0501}"/>
              </a:ext>
            </a:extLst>
          </p:cNvPr>
          <p:cNvSpPr>
            <a:spLocks noGrp="1"/>
          </p:cNvSpPr>
          <p:nvPr>
            <p:ph type="sldNum" sz="quarter" idx="12"/>
          </p:nvPr>
        </p:nvSpPr>
        <p:spPr/>
        <p:txBody>
          <a:bodyPr/>
          <a:lstStyle/>
          <a:p>
            <a:fld id="{48F63A3B-78C7-47BE-AE5E-E10140E04643}" type="slidenum">
              <a:rPr lang="en-US" smtClean="0"/>
              <a:t>11</a:t>
            </a:fld>
            <a:endParaRPr lang="en-US" dirty="0"/>
          </a:p>
        </p:txBody>
      </p:sp>
      <p:pic>
        <p:nvPicPr>
          <p:cNvPr id="7" name="Picture 6">
            <a:extLst>
              <a:ext uri="{FF2B5EF4-FFF2-40B4-BE49-F238E27FC236}">
                <a16:creationId xmlns:a16="http://schemas.microsoft.com/office/drawing/2014/main" id="{5258D97C-9DE6-0983-30E3-9142070A7A70}"/>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363484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98116-C079-2C28-4307-559789EE6C3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2896C59-E63E-1D30-8F2E-2FFF15FC1150}"/>
              </a:ext>
            </a:extLst>
          </p:cNvPr>
          <p:cNvSpPr>
            <a:spLocks noGrp="1"/>
          </p:cNvSpPr>
          <p:nvPr>
            <p:ph sz="half" idx="1"/>
          </p:nvPr>
        </p:nvSpPr>
        <p:spPr/>
        <p:txBody>
          <a:bodyPr/>
          <a:lstStyle/>
          <a:p>
            <a:endParaRPr lang="en-IN"/>
          </a:p>
        </p:txBody>
      </p:sp>
      <p:sp>
        <p:nvSpPr>
          <p:cNvPr id="4" name="Footer Placeholder 3">
            <a:extLst>
              <a:ext uri="{FF2B5EF4-FFF2-40B4-BE49-F238E27FC236}">
                <a16:creationId xmlns:a16="http://schemas.microsoft.com/office/drawing/2014/main" id="{529DD99F-E73C-6D2D-0BFE-C67560CD9008}"/>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CD910AEC-DE6A-4774-3379-102BDCFAD3C8}"/>
              </a:ext>
            </a:extLst>
          </p:cNvPr>
          <p:cNvSpPr>
            <a:spLocks noGrp="1"/>
          </p:cNvSpPr>
          <p:nvPr>
            <p:ph type="sldNum" sz="quarter" idx="12"/>
          </p:nvPr>
        </p:nvSpPr>
        <p:spPr/>
        <p:txBody>
          <a:bodyPr/>
          <a:lstStyle/>
          <a:p>
            <a:fld id="{48F63A3B-78C7-47BE-AE5E-E10140E04643}" type="slidenum">
              <a:rPr lang="en-US" smtClean="0"/>
              <a:t>12</a:t>
            </a:fld>
            <a:endParaRPr lang="en-US" dirty="0"/>
          </a:p>
        </p:txBody>
      </p:sp>
      <p:pic>
        <p:nvPicPr>
          <p:cNvPr id="7" name="Picture 6">
            <a:extLst>
              <a:ext uri="{FF2B5EF4-FFF2-40B4-BE49-F238E27FC236}">
                <a16:creationId xmlns:a16="http://schemas.microsoft.com/office/drawing/2014/main" id="{3E41E554-79CD-84A0-40E9-E8FDC6AB9FA7}"/>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715454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9574C-0B30-DFB7-D888-E6695F2A4FD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01459ED-ACB5-E153-72B5-AF3E1FAAFDFB}"/>
              </a:ext>
            </a:extLst>
          </p:cNvPr>
          <p:cNvSpPr>
            <a:spLocks noGrp="1"/>
          </p:cNvSpPr>
          <p:nvPr>
            <p:ph sz="half" idx="1"/>
          </p:nvPr>
        </p:nvSpPr>
        <p:spPr/>
        <p:txBody>
          <a:bodyPr/>
          <a:lstStyle/>
          <a:p>
            <a:endParaRPr lang="en-IN"/>
          </a:p>
        </p:txBody>
      </p:sp>
      <p:sp>
        <p:nvSpPr>
          <p:cNvPr id="4" name="Footer Placeholder 3">
            <a:extLst>
              <a:ext uri="{FF2B5EF4-FFF2-40B4-BE49-F238E27FC236}">
                <a16:creationId xmlns:a16="http://schemas.microsoft.com/office/drawing/2014/main" id="{ED8ACCB1-A494-B7E1-172B-5AA4C2F9FB02}"/>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E0BF2C1F-2FA3-9160-D5FF-32C546448C75}"/>
              </a:ext>
            </a:extLst>
          </p:cNvPr>
          <p:cNvSpPr>
            <a:spLocks noGrp="1"/>
          </p:cNvSpPr>
          <p:nvPr>
            <p:ph type="sldNum" sz="quarter" idx="12"/>
          </p:nvPr>
        </p:nvSpPr>
        <p:spPr/>
        <p:txBody>
          <a:bodyPr/>
          <a:lstStyle/>
          <a:p>
            <a:fld id="{48F63A3B-78C7-47BE-AE5E-E10140E04643}" type="slidenum">
              <a:rPr lang="en-US" smtClean="0"/>
              <a:t>13</a:t>
            </a:fld>
            <a:endParaRPr lang="en-US" dirty="0"/>
          </a:p>
        </p:txBody>
      </p:sp>
      <p:pic>
        <p:nvPicPr>
          <p:cNvPr id="7" name="Picture 6">
            <a:extLst>
              <a:ext uri="{FF2B5EF4-FFF2-40B4-BE49-F238E27FC236}">
                <a16:creationId xmlns:a16="http://schemas.microsoft.com/office/drawing/2014/main" id="{9DE8132A-D2F1-4F29-FFB0-F257C7518905}"/>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476111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a:xfrm>
            <a:off x="2372868" y="1445017"/>
            <a:ext cx="4169664" cy="667512"/>
          </a:xfrm>
        </p:spPr>
        <p:txBody>
          <a:bodyPr/>
          <a:lstStyle/>
          <a:p>
            <a:r>
              <a:rPr lang="en-US" dirty="0"/>
              <a:t>THANK YOU</a:t>
            </a:r>
          </a:p>
        </p:txBody>
      </p:sp>
      <p:pic>
        <p:nvPicPr>
          <p:cNvPr id="7" name="Picture 6">
            <a:extLst>
              <a:ext uri="{FF2B5EF4-FFF2-40B4-BE49-F238E27FC236}">
                <a16:creationId xmlns:a16="http://schemas.microsoft.com/office/drawing/2014/main" id="{442402E5-EA51-9C72-D20E-2974FF94288E}"/>
              </a:ext>
            </a:extLst>
          </p:cNvPr>
          <p:cNvPicPr>
            <a:picLocks noChangeAspect="1"/>
          </p:cNvPicPr>
          <p:nvPr/>
        </p:nvPicPr>
        <p:blipFill>
          <a:blip r:embed="rId2"/>
          <a:stretch>
            <a:fillRect/>
          </a:stretch>
        </p:blipFill>
        <p:spPr>
          <a:xfrm flipH="1">
            <a:off x="119270" y="2765976"/>
            <a:ext cx="4762500" cy="4400550"/>
          </a:xfrm>
          <a:prstGeom prst="rect">
            <a:avLst/>
          </a:prstGeom>
        </p:spPr>
      </p:pic>
    </p:spTree>
    <p:extLst>
      <p:ext uri="{BB962C8B-B14F-4D97-AF65-F5344CB8AC3E}">
        <p14:creationId xmlns:p14="http://schemas.microsoft.com/office/powerpoint/2010/main" val="1003962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BE9493-1414-B4F3-0EBD-70D670288F49}"/>
              </a:ext>
            </a:extLst>
          </p:cNvPr>
          <p:cNvPicPr>
            <a:picLocks noChangeAspect="1"/>
          </p:cNvPicPr>
          <p:nvPr/>
        </p:nvPicPr>
        <p:blipFill rotWithShape="1">
          <a:blip r:embed="rId2"/>
          <a:srcRect t="31497" r="2889"/>
          <a:stretch/>
        </p:blipFill>
        <p:spPr>
          <a:xfrm>
            <a:off x="0" y="557519"/>
            <a:ext cx="8696922" cy="6134829"/>
          </a:xfrm>
          <a:prstGeom prst="rect">
            <a:avLst/>
          </a:prstGeom>
        </p:spPr>
      </p:pic>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214155" y="850194"/>
            <a:ext cx="5693664" cy="768096"/>
          </a:xfrm>
        </p:spPr>
        <p:txBody>
          <a:bodyPr/>
          <a:lstStyle/>
          <a:p>
            <a:r>
              <a:rPr lang="en-US" sz="4800" b="1" dirty="0">
                <a:solidFill>
                  <a:schemeClr val="tx1"/>
                </a:solidFill>
                <a:latin typeface="Arial Black" panose="020B0604020202020204" pitchFamily="34" charset="0"/>
                <a:ea typeface="Arial Regular" pitchFamily="34" charset="-122"/>
                <a:cs typeface="Arial Black" panose="020B0604020202020204" pitchFamily="34" charset="0"/>
              </a:rPr>
              <a:t>synopsis</a:t>
            </a:r>
            <a:endParaRPr lang="en-US" sz="4800" b="1" dirty="0">
              <a:solidFill>
                <a:schemeClr val="tx1"/>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a:xfrm>
            <a:off x="0" y="2274206"/>
            <a:ext cx="7273636" cy="4418142"/>
          </a:xfrm>
        </p:spPr>
        <p:txBody>
          <a:bodyPr/>
          <a:lstStyle/>
          <a:p>
            <a:r>
              <a:rPr lang="en-US" sz="3600" b="1" dirty="0">
                <a:solidFill>
                  <a:schemeClr val="accent1">
                    <a:lumMod val="25000"/>
                  </a:schemeClr>
                </a:solidFill>
              </a:rPr>
              <a:t>Problem Statement</a:t>
            </a:r>
          </a:p>
          <a:p>
            <a:r>
              <a:rPr lang="en-US" sz="3600" b="1" dirty="0">
                <a:solidFill>
                  <a:schemeClr val="accent1">
                    <a:lumMod val="25000"/>
                  </a:schemeClr>
                </a:solidFill>
              </a:rPr>
              <a:t>Overview of Proposed model</a:t>
            </a:r>
          </a:p>
          <a:p>
            <a:r>
              <a:rPr lang="en-US" sz="3600" b="1" dirty="0">
                <a:solidFill>
                  <a:schemeClr val="accent1">
                    <a:lumMod val="25000"/>
                  </a:schemeClr>
                </a:solidFill>
              </a:rPr>
              <a:t>​Advantages</a:t>
            </a:r>
          </a:p>
          <a:p>
            <a:r>
              <a:rPr lang="en-US" sz="3600" b="1" dirty="0">
                <a:solidFill>
                  <a:schemeClr val="accent1">
                    <a:lumMod val="25000"/>
                  </a:schemeClr>
                </a:solidFill>
              </a:rPr>
              <a:t>Development Process</a:t>
            </a:r>
          </a:p>
          <a:p>
            <a:r>
              <a:rPr lang="en-US" sz="3600" b="1" dirty="0">
                <a:solidFill>
                  <a:schemeClr val="accent1">
                    <a:lumMod val="25000"/>
                  </a:schemeClr>
                </a:solidFill>
              </a:rPr>
              <a:t>​How it is able to generate revenue</a:t>
            </a:r>
          </a:p>
          <a:p>
            <a:endParaRPr lang="en-US" dirty="0"/>
          </a:p>
        </p:txBody>
      </p:sp>
    </p:spTree>
    <p:extLst>
      <p:ext uri="{BB962C8B-B14F-4D97-AF65-F5344CB8AC3E}">
        <p14:creationId xmlns:p14="http://schemas.microsoft.com/office/powerpoint/2010/main" val="3855531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3837697" y="911573"/>
            <a:ext cx="7174461" cy="768096"/>
          </a:xfrm>
        </p:spPr>
        <p:txBody>
          <a:bodyPr/>
          <a:lstStyle/>
          <a:p>
            <a:pPr algn="just"/>
            <a:r>
              <a:rPr lang="en-US" dirty="0"/>
              <a:t>PROBLEM STATEMENT</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4002157" y="2372139"/>
            <a:ext cx="7174461" cy="4121426"/>
          </a:xfrm>
        </p:spPr>
        <p:txBody>
          <a:bodyPr/>
          <a:lstStyle/>
          <a:p>
            <a:r>
              <a:rPr lang="en-US" sz="2000" dirty="0">
                <a:latin typeface="Times New Roman" panose="02020603050405020304" pitchFamily="18" charset="0"/>
                <a:cs typeface="Times New Roman" panose="02020603050405020304" pitchFamily="18" charset="0"/>
              </a:rPr>
              <a:t>making decisions about how to design a an effective revenue </a:t>
            </a:r>
            <a:r>
              <a:rPr lang="en-US" sz="2000" dirty="0" err="1">
                <a:latin typeface="Times New Roman" panose="02020603050405020304" pitchFamily="18" charset="0"/>
                <a:cs typeface="Times New Roman" panose="02020603050405020304" pitchFamily="18" charset="0"/>
              </a:rPr>
              <a:t>gHow</a:t>
            </a:r>
            <a:r>
              <a:rPr lang="en-US" sz="2000" dirty="0">
                <a:latin typeface="Times New Roman" panose="02020603050405020304" pitchFamily="18" charset="0"/>
                <a:cs typeface="Times New Roman" panose="02020603050405020304" pitchFamily="18" charset="0"/>
              </a:rPr>
              <a:t> can a subscription box service be optimized to generate sustainable revenue and profitability over the long-term, through a combination of effective product curation, pricing strategies, marketing tactics, and operational efficiencies, while also meeting the evolving needs and preferences of customers in an increasingly competitive business-to-business landscape?</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It also helps us in deciding and generation strategy that maximizes profitability while maintaining customer satisfaction, and which factors should be considered, such as pricing, shipping and handling, customer retention, and marketing, to achieve sustainable growth and success in the competitive e-commerce market?</a:t>
            </a:r>
          </a:p>
        </p:txBody>
      </p:sp>
      <p:sp>
        <p:nvSpPr>
          <p:cNvPr id="14" name="Footer Placeholder 13">
            <a:extLst>
              <a:ext uri="{FF2B5EF4-FFF2-40B4-BE49-F238E27FC236}">
                <a16:creationId xmlns:a16="http://schemas.microsoft.com/office/drawing/2014/main" id="{03571BF2-FCCE-E7A0-736D-9168D2BBFF63}"/>
              </a:ext>
            </a:extLst>
          </p:cNvPr>
          <p:cNvSpPr>
            <a:spLocks noGrp="1"/>
          </p:cNvSpPr>
          <p:nvPr>
            <p:ph type="ftr" sz="quarter" idx="11"/>
          </p:nvPr>
        </p:nvSpPr>
        <p:spPr/>
        <p:txBody>
          <a:bodyPr/>
          <a:lstStyle/>
          <a:p>
            <a:r>
              <a:rPr lang="en-US" dirty="0"/>
              <a:t>Subscription Box</a:t>
            </a: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3</a:t>
            </a:fld>
            <a:endParaRPr lang="en-US" dirty="0"/>
          </a:p>
        </p:txBody>
      </p:sp>
    </p:spTree>
    <p:extLst>
      <p:ext uri="{BB962C8B-B14F-4D97-AF65-F5344CB8AC3E}">
        <p14:creationId xmlns:p14="http://schemas.microsoft.com/office/powerpoint/2010/main" val="979622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258417" y="476681"/>
            <a:ext cx="11005931" cy="768096"/>
          </a:xfrm>
        </p:spPr>
        <p:txBody>
          <a:bodyPr/>
          <a:lstStyle/>
          <a:p>
            <a:r>
              <a:rPr lang="en-US" sz="4400" b="1" dirty="0">
                <a:solidFill>
                  <a:schemeClr val="accent6"/>
                </a:solidFill>
                <a:latin typeface="Arial Black" panose="020B0604020202020204" pitchFamily="34" charset="0"/>
                <a:cs typeface="Arial Black" panose="020B0604020202020204" pitchFamily="34" charset="0"/>
              </a:rPr>
              <a:t>Overview of proposed model</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a:xfrm>
            <a:off x="1474305" y="1561901"/>
            <a:ext cx="8945216" cy="5288545"/>
          </a:xfrm>
        </p:spPr>
        <p:txBody>
          <a:bodyPr/>
          <a:lstStyle/>
          <a:p>
            <a:pPr algn="just"/>
            <a:r>
              <a:rPr lang="en-US" sz="2400" dirty="0">
                <a:solidFill>
                  <a:schemeClr val="bg1">
                    <a:lumMod val="10000"/>
                  </a:schemeClr>
                </a:solidFill>
                <a:latin typeface="Sabon Next LT" panose="02000500000000000000" pitchFamily="2" charset="0"/>
                <a:cs typeface="Sabon Next LT" panose="02000500000000000000" pitchFamily="2" charset="0"/>
              </a:rPr>
              <a:t>                       </a:t>
            </a:r>
            <a:r>
              <a:rPr lang="en-US" sz="2800" b="1" dirty="0">
                <a:solidFill>
                  <a:schemeClr val="tx1">
                    <a:lumMod val="95000"/>
                    <a:lumOff val="5000"/>
                  </a:schemeClr>
                </a:solidFill>
                <a:latin typeface="Sabon Next LT" panose="02000500000000000000" pitchFamily="2" charset="0"/>
                <a:cs typeface="Sabon Next LT" panose="02000500000000000000" pitchFamily="2" charset="0"/>
              </a:rPr>
              <a:t>Self Care Subscription Box</a:t>
            </a:r>
          </a:p>
          <a:p>
            <a:pPr algn="just"/>
            <a:endParaRPr lang="en-US" dirty="0">
              <a:solidFill>
                <a:schemeClr val="bg1">
                  <a:lumMod val="10000"/>
                </a:schemeClr>
              </a:solidFill>
              <a:latin typeface="Sabon Next LT" panose="02000500000000000000" pitchFamily="2" charset="0"/>
              <a:cs typeface="Sabon Next LT" panose="02000500000000000000" pitchFamily="2" charset="0"/>
            </a:endParaRPr>
          </a:p>
          <a:p>
            <a:pPr marL="342900" indent="-342900" algn="l">
              <a:buFont typeface="Arial" panose="020B0604020202020204" pitchFamily="34" charset="0"/>
              <a:buChar char="•"/>
            </a:pPr>
            <a:r>
              <a:rPr lang="en-US" b="0" i="0" dirty="0">
                <a:solidFill>
                  <a:schemeClr val="tx1">
                    <a:lumMod val="95000"/>
                    <a:lumOff val="5000"/>
                  </a:schemeClr>
                </a:solidFill>
                <a:effectLst/>
                <a:latin typeface="Times New Roman" panose="02020603050405020304" pitchFamily="18" charset="0"/>
                <a:cs typeface="Times New Roman" panose="02020603050405020304" pitchFamily="18" charset="0"/>
              </a:rPr>
              <a:t>A self-care subscription box is a curated collection of products and services that are designed to promote relaxation, mindfulness, and well-being. These boxes are typically delivered to subscribers on a monthly or quarterly basis, and may include a variety of items such as skincare products, wellness tools, healthy snacks, and other self-care related products.</a:t>
            </a:r>
          </a:p>
          <a:p>
            <a:pPr marL="342900" indent="-342900" algn="l">
              <a:buFont typeface="Arial" panose="020B0604020202020204" pitchFamily="34" charset="0"/>
              <a:buChar char="•"/>
            </a:pPr>
            <a:r>
              <a:rPr lang="en-US" b="0" i="0" dirty="0">
                <a:solidFill>
                  <a:schemeClr val="tx1">
                    <a:lumMod val="95000"/>
                    <a:lumOff val="5000"/>
                  </a:schemeClr>
                </a:solidFill>
                <a:effectLst/>
                <a:latin typeface="Times New Roman" panose="02020603050405020304" pitchFamily="18" charset="0"/>
                <a:cs typeface="Times New Roman" panose="02020603050405020304" pitchFamily="18" charset="0"/>
              </a:rPr>
              <a:t>The goal of a self-care subscription box is to provide subscribers with a convenient and affordable way to prioritize their self-care, while also introducing them to new and innovative products and services. By offering a personalized and curated experience, subscription box companies can build strong relationships with their customers and create a loyal following.</a:t>
            </a:r>
            <a:endParaRPr lang="en-US" sz="2400" dirty="0">
              <a:solidFill>
                <a:schemeClr val="bg1">
                  <a:lumMod val="10000"/>
                </a:schemeClr>
              </a:solidFill>
              <a:latin typeface="Sabon Next LT" panose="02000500000000000000" pitchFamily="2" charset="0"/>
              <a:cs typeface="Sabon Next LT" panose="02000500000000000000" pitchFamily="2" charset="0"/>
            </a:endParaRPr>
          </a:p>
          <a:p>
            <a:pPr algn="l"/>
            <a:endParaRPr lang="en-US" dirty="0">
              <a:solidFill>
                <a:schemeClr val="bg1">
                  <a:lumMod val="10000"/>
                </a:schemeClr>
              </a:solidFill>
              <a:latin typeface="Sabon Next LT" panose="02000500000000000000" pitchFamily="2" charset="0"/>
              <a:cs typeface="Sabon Next LT" panose="02000500000000000000" pitchFamily="2" charset="0"/>
            </a:endParaRPr>
          </a:p>
          <a:p>
            <a:pPr algn="l"/>
            <a:endParaRPr lang="en-US" dirty="0">
              <a:solidFill>
                <a:schemeClr val="bg1">
                  <a:lumMod val="10000"/>
                </a:schemeClr>
              </a:solidFill>
              <a:latin typeface="Sabon Next LT" panose="02000500000000000000" pitchFamily="2" charset="0"/>
              <a:cs typeface="Sabon Next LT" panose="02000500000000000000" pitchFamily="2" charset="0"/>
            </a:endParaRPr>
          </a:p>
          <a:p>
            <a:pPr algn="l"/>
            <a:endParaRPr lang="en-US" sz="2400" dirty="0">
              <a:solidFill>
                <a:schemeClr val="bg1">
                  <a:lumMod val="10000"/>
                </a:schemeClr>
              </a:solidFill>
              <a:latin typeface="Sabon Next LT" panose="02000500000000000000" pitchFamily="2" charset="0"/>
              <a:cs typeface="Sabon Next LT" panose="02000500000000000000" pitchFamily="2" charset="0"/>
            </a:endParaRPr>
          </a:p>
          <a:p>
            <a:pPr algn="l"/>
            <a:endParaRPr lang="en-US" sz="2400" dirty="0">
              <a:solidFill>
                <a:schemeClr val="accent6"/>
              </a:solidFill>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295292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5</a:t>
            </a:fld>
            <a:endParaRPr lang="en-US" dirty="0"/>
          </a:p>
        </p:txBody>
      </p:sp>
      <p:sp>
        <p:nvSpPr>
          <p:cNvPr id="12" name="Content Placeholder 11">
            <a:extLst>
              <a:ext uri="{FF2B5EF4-FFF2-40B4-BE49-F238E27FC236}">
                <a16:creationId xmlns:a16="http://schemas.microsoft.com/office/drawing/2014/main" id="{CE3C1BFF-2275-1E7D-0604-E6F5CFEC01F6}"/>
              </a:ext>
            </a:extLst>
          </p:cNvPr>
          <p:cNvSpPr>
            <a:spLocks noGrp="1"/>
          </p:cNvSpPr>
          <p:nvPr>
            <p:ph sz="half" idx="2"/>
          </p:nvPr>
        </p:nvSpPr>
        <p:spPr>
          <a:xfrm>
            <a:off x="3591339" y="265043"/>
            <a:ext cx="7686261" cy="6296857"/>
          </a:xfrm>
        </p:spPr>
        <p:txBody>
          <a:bodyPr/>
          <a:lstStyle/>
          <a:p>
            <a:pPr algn="just"/>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To create a successful self-care subscription box, companies must identify their target market and develop partnerships with high-quality brands that align with the self-care philosophy. They must also curate a selection of high-quality products that will appeal to their subscribers, and offer a personalized experience that differentiates them from competitors.</a:t>
            </a:r>
          </a:p>
          <a:p>
            <a:pPr marL="0" indent="0" algn="just">
              <a:buNone/>
            </a:pPr>
            <a:endPar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In addition, companies must offer flexible subscription models that allow subscribers to pause or cancel their subscription at any time, as well as effective marketing strategies that attract new subscribers and build brand awareness.</a:t>
            </a:r>
          </a:p>
          <a:p>
            <a:pPr marL="0" indent="0" algn="just">
              <a:buNone/>
            </a:pPr>
            <a:endPar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r>
              <a:rPr lang="en-US" sz="2000" b="0" i="0" dirty="0">
                <a:solidFill>
                  <a:schemeClr val="tx1">
                    <a:lumMod val="95000"/>
                    <a:lumOff val="5000"/>
                  </a:schemeClr>
                </a:solidFill>
                <a:effectLst/>
                <a:latin typeface="Times New Roman" panose="02020603050405020304" pitchFamily="18" charset="0"/>
                <a:cs typeface="Times New Roman" panose="02020603050405020304" pitchFamily="18" charset="0"/>
              </a:rPr>
              <a:t>Overall, a self-care subscription box can be a lucrative business model for companies that are passionate about promoting wellness and helping individuals prioritize their self-care. By providing a convenient and personalized experience, subscription box companies can build strong relationships with their customers and generate recurring revenue over time.</a:t>
            </a:r>
          </a:p>
          <a:p>
            <a:endParaRPr lang="en-US" dirty="0"/>
          </a:p>
        </p:txBody>
      </p:sp>
    </p:spTree>
    <p:extLst>
      <p:ext uri="{BB962C8B-B14F-4D97-AF65-F5344CB8AC3E}">
        <p14:creationId xmlns:p14="http://schemas.microsoft.com/office/powerpoint/2010/main" val="2948797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a:xfrm>
            <a:off x="0" y="406843"/>
            <a:ext cx="10827026" cy="818984"/>
          </a:xfrm>
        </p:spPr>
        <p:txBody>
          <a:bodyPr/>
          <a:lstStyle/>
          <a:p>
            <a:r>
              <a:rPr lang="en-US" dirty="0"/>
              <a:t>Advantages</a:t>
            </a:r>
          </a:p>
        </p:txBody>
      </p:sp>
      <p:sp>
        <p:nvSpPr>
          <p:cNvPr id="4" name="Footer Placeholder 3">
            <a:extLst>
              <a:ext uri="{FF2B5EF4-FFF2-40B4-BE49-F238E27FC236}">
                <a16:creationId xmlns:a16="http://schemas.microsoft.com/office/drawing/2014/main" id="{D5BA2433-990B-A170-369A-3DF4A9B33BFA}"/>
              </a:ext>
            </a:extLst>
          </p:cNvPr>
          <p:cNvSpPr>
            <a:spLocks noGrp="1"/>
          </p:cNvSpPr>
          <p:nvPr>
            <p:ph type="ftr" sz="quarter" idx="13"/>
          </p:nvPr>
        </p:nvSpPr>
        <p:spPr>
          <a:xfrm>
            <a:off x="118342" y="182880"/>
            <a:ext cx="3200400" cy="274320"/>
          </a:xfrm>
        </p:spPr>
        <p:txBody>
          <a:bodyPr/>
          <a:lstStyle/>
          <a:p>
            <a:r>
              <a:rPr lang="en-US" dirty="0"/>
              <a:t>Subscription Box</a:t>
            </a:r>
          </a:p>
          <a:p>
            <a:endParaRPr lang="en-US" dirty="0"/>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6</a:t>
            </a:fld>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a:xfrm>
            <a:off x="344557" y="1225827"/>
            <a:ext cx="10482469" cy="5449293"/>
          </a:xfrm>
        </p:spPr>
        <p:txBody>
          <a:bodyPr/>
          <a:lstStyle/>
          <a:p>
            <a:pPr algn="just">
              <a:buFont typeface="+mj-lt"/>
              <a:buAutoNum type="arabicPeriod"/>
            </a:pPr>
            <a:r>
              <a:rPr lang="en-US" sz="2100" b="0" i="0" dirty="0">
                <a:solidFill>
                  <a:schemeClr val="tx1">
                    <a:lumMod val="95000"/>
                    <a:lumOff val="5000"/>
                  </a:schemeClr>
                </a:solidFill>
                <a:effectLst/>
                <a:latin typeface="Times New Roman" panose="02020603050405020304" pitchFamily="18" charset="0"/>
                <a:cs typeface="Times New Roman" panose="02020603050405020304" pitchFamily="18" charset="0"/>
              </a:rPr>
              <a:t>Provides convenience: A self-care subscription box provides a convenient way for individuals to prioritize their self-care without having to spend time researching and purchasing products individually. The box is delivered directly to their doorstep, saving time and effort.</a:t>
            </a:r>
          </a:p>
          <a:p>
            <a:pPr algn="just">
              <a:buFont typeface="+mj-lt"/>
              <a:buAutoNum type="arabicPeriod"/>
            </a:pPr>
            <a:r>
              <a:rPr lang="en-US" sz="2100" b="0" i="0" dirty="0">
                <a:solidFill>
                  <a:schemeClr val="tx1">
                    <a:lumMod val="95000"/>
                    <a:lumOff val="5000"/>
                  </a:schemeClr>
                </a:solidFill>
                <a:effectLst/>
                <a:latin typeface="Times New Roman" panose="02020603050405020304" pitchFamily="18" charset="0"/>
                <a:cs typeface="Times New Roman" panose="02020603050405020304" pitchFamily="18" charset="0"/>
              </a:rPr>
              <a:t>Introduces new products: Subscription boxes often include new and innovative products that subscribers may not have discovered otherwise. This allows individuals to try out different products and find new favorites that they may continue to purchase in the future.</a:t>
            </a:r>
          </a:p>
          <a:p>
            <a:pPr algn="just">
              <a:buFont typeface="+mj-lt"/>
              <a:buAutoNum type="arabicPeriod"/>
            </a:pPr>
            <a:r>
              <a:rPr lang="en-US" sz="2100" b="0" i="0" dirty="0">
                <a:solidFill>
                  <a:schemeClr val="tx1">
                    <a:lumMod val="95000"/>
                    <a:lumOff val="5000"/>
                  </a:schemeClr>
                </a:solidFill>
                <a:effectLst/>
                <a:latin typeface="Times New Roman" panose="02020603050405020304" pitchFamily="18" charset="0"/>
                <a:cs typeface="Times New Roman" panose="02020603050405020304" pitchFamily="18" charset="0"/>
              </a:rPr>
              <a:t>Promotes self-care: A self-care subscription box encourages individuals to prioritize their self-care by providing them with products and services that promote relaxation, mindfulness, and overall well-being.</a:t>
            </a:r>
          </a:p>
          <a:p>
            <a:pPr algn="just">
              <a:buFont typeface="+mj-lt"/>
              <a:buAutoNum type="arabicPeriod"/>
            </a:pPr>
            <a:r>
              <a:rPr lang="en-US" sz="2100" b="0" i="0" dirty="0">
                <a:solidFill>
                  <a:schemeClr val="tx1">
                    <a:lumMod val="95000"/>
                    <a:lumOff val="5000"/>
                  </a:schemeClr>
                </a:solidFill>
                <a:effectLst/>
                <a:latin typeface="Times New Roman" panose="02020603050405020304" pitchFamily="18" charset="0"/>
                <a:cs typeface="Times New Roman" panose="02020603050405020304" pitchFamily="18" charset="0"/>
              </a:rPr>
              <a:t>Builds community: Subscription boxes can build a community of like-minded individuals who are interested in self-care and wellness. This can lead to a sense of belonging and connection among subscribers, which can further enhance their overall well-being.</a:t>
            </a:r>
          </a:p>
          <a:p>
            <a:pPr algn="just">
              <a:buFont typeface="+mj-lt"/>
              <a:buAutoNum type="arabicPeriod"/>
            </a:pPr>
            <a:r>
              <a:rPr lang="en-US" sz="2100" b="0" i="0" dirty="0">
                <a:solidFill>
                  <a:schemeClr val="tx1">
                    <a:lumMod val="95000"/>
                    <a:lumOff val="5000"/>
                  </a:schemeClr>
                </a:solidFill>
                <a:effectLst/>
                <a:latin typeface="Times New Roman" panose="02020603050405020304" pitchFamily="18" charset="0"/>
                <a:cs typeface="Times New Roman" panose="02020603050405020304" pitchFamily="18" charset="0"/>
              </a:rPr>
              <a:t>Generates recurring revenue: Subscription boxes generate recurring revenue for companies, as subscribers typically pay on a monthly or quarterly basis. This provides a steady source of income for the company and can lead to long-term profitability.</a:t>
            </a:r>
          </a:p>
          <a:p>
            <a:endParaRPr lang="en-US" dirty="0"/>
          </a:p>
        </p:txBody>
      </p:sp>
    </p:spTree>
    <p:extLst>
      <p:ext uri="{BB962C8B-B14F-4D97-AF65-F5344CB8AC3E}">
        <p14:creationId xmlns:p14="http://schemas.microsoft.com/office/powerpoint/2010/main" val="39582359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F89B5BA-1FBE-4125-966E-EF1EFDBEF6CB}"/>
              </a:ext>
            </a:extLst>
          </p:cNvPr>
          <p:cNvPicPr>
            <a:picLocks noChangeAspect="1"/>
          </p:cNvPicPr>
          <p:nvPr/>
        </p:nvPicPr>
        <p:blipFill>
          <a:blip r:embed="rId2"/>
          <a:stretch>
            <a:fillRect/>
          </a:stretch>
        </p:blipFill>
        <p:spPr>
          <a:xfrm>
            <a:off x="0" y="1143000"/>
            <a:ext cx="3810000" cy="3810000"/>
          </a:xfrm>
          <a:prstGeom prst="rect">
            <a:avLst/>
          </a:prstGeom>
        </p:spPr>
      </p:pic>
      <p:sp>
        <p:nvSpPr>
          <p:cNvPr id="2" name="Title 1">
            <a:extLst>
              <a:ext uri="{FF2B5EF4-FFF2-40B4-BE49-F238E27FC236}">
                <a16:creationId xmlns:a16="http://schemas.microsoft.com/office/drawing/2014/main" id="{69125542-D540-B766-0FA1-10DE2ED0495C}"/>
              </a:ext>
            </a:extLst>
          </p:cNvPr>
          <p:cNvSpPr>
            <a:spLocks noGrp="1"/>
          </p:cNvSpPr>
          <p:nvPr>
            <p:ph type="title"/>
          </p:nvPr>
        </p:nvSpPr>
        <p:spPr>
          <a:xfrm>
            <a:off x="758952" y="210312"/>
            <a:ext cx="10671048" cy="768096"/>
          </a:xfrm>
        </p:spPr>
        <p:txBody>
          <a:bodyPr/>
          <a:lstStyle/>
          <a:p>
            <a:r>
              <a:rPr lang="en-US" sz="4400" b="1" dirty="0">
                <a:solidFill>
                  <a:schemeClr val="accent6"/>
                </a:solidFill>
                <a:latin typeface="Arial Black" panose="020B0604020202020204" pitchFamily="34" charset="0"/>
                <a:cs typeface="Arial Black" panose="020B0604020202020204" pitchFamily="34" charset="0"/>
              </a:rPr>
              <a:t>Development process</a:t>
            </a:r>
          </a:p>
        </p:txBody>
      </p:sp>
      <p:sp>
        <p:nvSpPr>
          <p:cNvPr id="7" name="Slide Number Placeholder 6">
            <a:extLst>
              <a:ext uri="{FF2B5EF4-FFF2-40B4-BE49-F238E27FC236}">
                <a16:creationId xmlns:a16="http://schemas.microsoft.com/office/drawing/2014/main" id="{712D1D31-1A67-703B-DF69-CA8142BF6A2D}"/>
              </a:ext>
            </a:extLst>
          </p:cNvPr>
          <p:cNvSpPr>
            <a:spLocks noGrp="1"/>
          </p:cNvSpPr>
          <p:nvPr>
            <p:ph type="sldNum" sz="quarter" idx="12"/>
          </p:nvPr>
        </p:nvSpPr>
        <p:spPr/>
        <p:txBody>
          <a:bodyPr/>
          <a:lstStyle/>
          <a:p>
            <a:fld id="{48F63A3B-78C7-47BE-AE5E-E10140E04643}" type="slidenum">
              <a:rPr lang="en-US" smtClean="0"/>
              <a:t>7</a:t>
            </a:fld>
            <a:endParaRPr lang="en-US" dirty="0"/>
          </a:p>
        </p:txBody>
      </p:sp>
      <p:sp>
        <p:nvSpPr>
          <p:cNvPr id="4" name="Content Placeholder 3">
            <a:extLst>
              <a:ext uri="{FF2B5EF4-FFF2-40B4-BE49-F238E27FC236}">
                <a16:creationId xmlns:a16="http://schemas.microsoft.com/office/drawing/2014/main" id="{67E97E04-734F-D65C-DE98-40D7FEE49611}"/>
              </a:ext>
            </a:extLst>
          </p:cNvPr>
          <p:cNvSpPr>
            <a:spLocks noGrp="1"/>
          </p:cNvSpPr>
          <p:nvPr>
            <p:ph sz="half" idx="1"/>
          </p:nvPr>
        </p:nvSpPr>
        <p:spPr>
          <a:xfrm>
            <a:off x="3810000" y="997756"/>
            <a:ext cx="7460975" cy="5312664"/>
          </a:xfrm>
        </p:spPr>
        <p:txBody>
          <a:bodyPr/>
          <a:lstStyle/>
          <a:p>
            <a:r>
              <a:rPr lang="en-US" sz="2800" dirty="0">
                <a:solidFill>
                  <a:schemeClr val="accent6">
                    <a:lumMod val="50000"/>
                  </a:schemeClr>
                </a:solidFill>
                <a:latin typeface="Times New Roman" panose="02020603050405020304" pitchFamily="18" charset="0"/>
                <a:cs typeface="Times New Roman" panose="02020603050405020304" pitchFamily="18" charset="0"/>
              </a:rPr>
              <a:t>I</a:t>
            </a:r>
            <a:r>
              <a:rPr lang="en-US" sz="2800" b="0" i="0" dirty="0">
                <a:solidFill>
                  <a:schemeClr val="accent6">
                    <a:lumMod val="50000"/>
                  </a:schemeClr>
                </a:solidFill>
                <a:effectLst/>
                <a:latin typeface="Times New Roman" panose="02020603050405020304" pitchFamily="18" charset="0"/>
                <a:cs typeface="Times New Roman" panose="02020603050405020304" pitchFamily="18" charset="0"/>
              </a:rPr>
              <a:t>dentifying the target market</a:t>
            </a:r>
          </a:p>
          <a:p>
            <a:r>
              <a:rPr lang="en-US" sz="2800" dirty="0">
                <a:solidFill>
                  <a:schemeClr val="accent6">
                    <a:lumMod val="50000"/>
                  </a:schemeClr>
                </a:solidFill>
                <a:latin typeface="Times New Roman" panose="02020603050405020304" pitchFamily="18" charset="0"/>
                <a:cs typeface="Times New Roman" panose="02020603050405020304" pitchFamily="18" charset="0"/>
              </a:rPr>
              <a:t>E</a:t>
            </a:r>
            <a:r>
              <a:rPr lang="en-US" sz="2800" b="0" i="0" dirty="0">
                <a:solidFill>
                  <a:schemeClr val="accent6">
                    <a:lumMod val="50000"/>
                  </a:schemeClr>
                </a:solidFill>
                <a:effectLst/>
                <a:latin typeface="Times New Roman" panose="02020603050405020304" pitchFamily="18" charset="0"/>
                <a:cs typeface="Times New Roman" panose="02020603050405020304" pitchFamily="18" charset="0"/>
              </a:rPr>
              <a:t>stablishing partnerships</a:t>
            </a:r>
          </a:p>
          <a:p>
            <a:r>
              <a:rPr lang="en-US" sz="2800" dirty="0">
                <a:solidFill>
                  <a:schemeClr val="accent6">
                    <a:lumMod val="50000"/>
                  </a:schemeClr>
                </a:solidFill>
                <a:latin typeface="Times New Roman" panose="02020603050405020304" pitchFamily="18" charset="0"/>
                <a:cs typeface="Times New Roman" panose="02020603050405020304" pitchFamily="18" charset="0"/>
              </a:rPr>
              <a:t>C</a:t>
            </a:r>
            <a:r>
              <a:rPr lang="en-US" sz="2800" b="0" i="0" dirty="0">
                <a:solidFill>
                  <a:schemeClr val="accent6">
                    <a:lumMod val="50000"/>
                  </a:schemeClr>
                </a:solidFill>
                <a:effectLst/>
                <a:latin typeface="Times New Roman" panose="02020603050405020304" pitchFamily="18" charset="0"/>
                <a:cs typeface="Times New Roman" panose="02020603050405020304" pitchFamily="18" charset="0"/>
              </a:rPr>
              <a:t>urating high-quality products</a:t>
            </a:r>
          </a:p>
          <a:p>
            <a:r>
              <a:rPr lang="en-US" sz="2800" dirty="0">
                <a:solidFill>
                  <a:schemeClr val="accent6">
                    <a:lumMod val="50000"/>
                  </a:schemeClr>
                </a:solidFill>
                <a:latin typeface="Times New Roman" panose="02020603050405020304" pitchFamily="18" charset="0"/>
                <a:cs typeface="Times New Roman" panose="02020603050405020304" pitchFamily="18" charset="0"/>
              </a:rPr>
              <a:t>C</a:t>
            </a:r>
            <a:r>
              <a:rPr lang="en-US" sz="2800" b="0" i="0" dirty="0">
                <a:solidFill>
                  <a:schemeClr val="accent6">
                    <a:lumMod val="50000"/>
                  </a:schemeClr>
                </a:solidFill>
                <a:effectLst/>
                <a:latin typeface="Times New Roman" panose="02020603050405020304" pitchFamily="18" charset="0"/>
                <a:cs typeface="Times New Roman" panose="02020603050405020304" pitchFamily="18" charset="0"/>
              </a:rPr>
              <a:t>reating a personalized experience</a:t>
            </a:r>
          </a:p>
          <a:p>
            <a:r>
              <a:rPr lang="en-US" sz="2800" dirty="0">
                <a:solidFill>
                  <a:schemeClr val="accent6">
                    <a:lumMod val="50000"/>
                  </a:schemeClr>
                </a:solidFill>
                <a:latin typeface="Times New Roman" panose="02020603050405020304" pitchFamily="18" charset="0"/>
                <a:cs typeface="Times New Roman" panose="02020603050405020304" pitchFamily="18" charset="0"/>
              </a:rPr>
              <a:t>D</a:t>
            </a:r>
            <a:r>
              <a:rPr lang="en-US" sz="2800" b="0" i="0" dirty="0">
                <a:solidFill>
                  <a:schemeClr val="accent6">
                    <a:lumMod val="50000"/>
                  </a:schemeClr>
                </a:solidFill>
                <a:effectLst/>
                <a:latin typeface="Times New Roman" panose="02020603050405020304" pitchFamily="18" charset="0"/>
                <a:cs typeface="Times New Roman" panose="02020603050405020304" pitchFamily="18" charset="0"/>
              </a:rPr>
              <a:t>eveloping a website and ordering system</a:t>
            </a:r>
          </a:p>
          <a:p>
            <a:r>
              <a:rPr lang="en-US" sz="2800" dirty="0">
                <a:solidFill>
                  <a:schemeClr val="accent6">
                    <a:lumMod val="50000"/>
                  </a:schemeClr>
                </a:solidFill>
                <a:latin typeface="Times New Roman" panose="02020603050405020304" pitchFamily="18" charset="0"/>
                <a:cs typeface="Times New Roman" panose="02020603050405020304" pitchFamily="18" charset="0"/>
              </a:rPr>
              <a:t>T</a:t>
            </a:r>
            <a:r>
              <a:rPr lang="en-US" sz="2800" b="0" i="0" dirty="0">
                <a:solidFill>
                  <a:schemeClr val="accent6">
                    <a:lumMod val="50000"/>
                  </a:schemeClr>
                </a:solidFill>
                <a:effectLst/>
                <a:latin typeface="Times New Roman" panose="02020603050405020304" pitchFamily="18" charset="0"/>
                <a:cs typeface="Times New Roman" panose="02020603050405020304" pitchFamily="18" charset="0"/>
              </a:rPr>
              <a:t>esting and refining the model</a:t>
            </a:r>
          </a:p>
          <a:p>
            <a:r>
              <a:rPr lang="en-US" sz="2800" dirty="0">
                <a:solidFill>
                  <a:schemeClr val="accent6">
                    <a:lumMod val="50000"/>
                  </a:schemeClr>
                </a:solidFill>
                <a:latin typeface="Times New Roman" panose="02020603050405020304" pitchFamily="18" charset="0"/>
                <a:cs typeface="Times New Roman" panose="02020603050405020304" pitchFamily="18" charset="0"/>
              </a:rPr>
              <a:t>M</a:t>
            </a:r>
            <a:r>
              <a:rPr lang="en-US" sz="2800" b="0" i="0" dirty="0">
                <a:solidFill>
                  <a:schemeClr val="accent6">
                    <a:lumMod val="50000"/>
                  </a:schemeClr>
                </a:solidFill>
                <a:effectLst/>
                <a:latin typeface="Times New Roman" panose="02020603050405020304" pitchFamily="18" charset="0"/>
                <a:cs typeface="Times New Roman" panose="02020603050405020304" pitchFamily="18" charset="0"/>
              </a:rPr>
              <a:t>arketing the subscription box effectively.</a:t>
            </a:r>
            <a:endParaRPr lang="en-IN" sz="2800" dirty="0">
              <a:solidFill>
                <a:schemeClr val="accent6">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3841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26">
            <a:extLst>
              <a:ext uri="{FF2B5EF4-FFF2-40B4-BE49-F238E27FC236}">
                <a16:creationId xmlns:a16="http://schemas.microsoft.com/office/drawing/2014/main" id="{B5C75DA4-4680-5539-B67B-121485D2E7C1}"/>
              </a:ext>
            </a:extLst>
          </p:cNvPr>
          <p:cNvPicPr>
            <a:picLocks noChangeAspect="1"/>
          </p:cNvPicPr>
          <p:nvPr/>
        </p:nvPicPr>
        <p:blipFill>
          <a:blip r:embed="rId2"/>
          <a:srcRect l="5322" r="5322"/>
          <a:stretch/>
        </p:blipFill>
        <p:spPr>
          <a:xfrm>
            <a:off x="7556390" y="740408"/>
            <a:ext cx="2342056" cy="2109961"/>
          </a:xfrm>
          <a:prstGeom prst="rect">
            <a:avLst/>
          </a:prstGeom>
        </p:spPr>
      </p:pic>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a:xfrm>
            <a:off x="-132523" y="119270"/>
            <a:ext cx="13093149" cy="1078594"/>
          </a:xfrm>
        </p:spPr>
        <p:txBody>
          <a:bodyPr/>
          <a:lstStyle/>
          <a:p>
            <a:r>
              <a:rPr lang="en-US" sz="4000" b="1" dirty="0">
                <a:solidFill>
                  <a:schemeClr val="accent6"/>
                </a:solidFill>
                <a:latin typeface="Arial Black" panose="020B0604020202020204" pitchFamily="34" charset="0"/>
                <a:cs typeface="Arial Black" panose="020B0604020202020204" pitchFamily="34" charset="0"/>
              </a:rPr>
              <a:t>How it is able to generate revenue</a:t>
            </a:r>
            <a:br>
              <a:rPr lang="en-US" sz="4400" b="1" dirty="0">
                <a:solidFill>
                  <a:schemeClr val="accent6"/>
                </a:solidFill>
                <a:latin typeface="Arial Black" panose="020B0604020202020204" pitchFamily="34" charset="0"/>
                <a:cs typeface="Arial Black" panose="020B0604020202020204" pitchFamily="34" charset="0"/>
              </a:rPr>
            </a:b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8</a:t>
            </a:fld>
            <a:endParaRPr lang="en-US" dirty="0"/>
          </a:p>
        </p:txBody>
      </p:sp>
      <p:sp>
        <p:nvSpPr>
          <p:cNvPr id="10" name="Content Placeholder 9">
            <a:extLst>
              <a:ext uri="{FF2B5EF4-FFF2-40B4-BE49-F238E27FC236}">
                <a16:creationId xmlns:a16="http://schemas.microsoft.com/office/drawing/2014/main" id="{D550B787-A06A-C59D-903D-C3358176CDC7}"/>
              </a:ext>
            </a:extLst>
          </p:cNvPr>
          <p:cNvSpPr>
            <a:spLocks noGrp="1"/>
          </p:cNvSpPr>
          <p:nvPr>
            <p:ph sz="half" idx="1"/>
          </p:nvPr>
        </p:nvSpPr>
        <p:spPr>
          <a:xfrm>
            <a:off x="397565" y="848139"/>
            <a:ext cx="11383618" cy="5764696"/>
          </a:xfrm>
        </p:spPr>
        <p:txBody>
          <a:bodyPr/>
          <a:lstStyle/>
          <a:p>
            <a:r>
              <a:rPr lang="en-US" sz="1900" dirty="0">
                <a:solidFill>
                  <a:schemeClr val="accent6">
                    <a:lumMod val="50000"/>
                  </a:schemeClr>
                </a:solidFill>
                <a:latin typeface="Times New Roman" panose="02020603050405020304" pitchFamily="18" charset="0"/>
                <a:cs typeface="Times New Roman" panose="02020603050405020304" pitchFamily="18" charset="0"/>
              </a:rPr>
              <a:t>The most straightforward way to generate revenue is to charge customers a subscription</a:t>
            </a:r>
          </a:p>
          <a:p>
            <a:pPr marL="0" indent="0">
              <a:buNone/>
            </a:pPr>
            <a:r>
              <a:rPr lang="en-US" sz="1900" dirty="0">
                <a:solidFill>
                  <a:schemeClr val="accent6">
                    <a:lumMod val="50000"/>
                  </a:schemeClr>
                </a:solidFill>
                <a:latin typeface="Times New Roman" panose="02020603050405020304" pitchFamily="18" charset="0"/>
                <a:cs typeface="Times New Roman" panose="02020603050405020304" pitchFamily="18" charset="0"/>
              </a:rPr>
              <a:t> fee for the monthly or quarterly delivery of curated products.</a:t>
            </a:r>
          </a:p>
          <a:p>
            <a:pPr marL="0" indent="0">
              <a:buNone/>
            </a:pPr>
            <a:endParaRPr lang="en-US" sz="1900" dirty="0">
              <a:solidFill>
                <a:schemeClr val="accent6">
                  <a:lumMod val="50000"/>
                </a:schemeClr>
              </a:solidFill>
              <a:latin typeface="Times New Roman" panose="02020603050405020304" pitchFamily="18" charset="0"/>
              <a:cs typeface="Times New Roman" panose="02020603050405020304" pitchFamily="18" charset="0"/>
            </a:endParaRPr>
          </a:p>
          <a:p>
            <a:pPr marL="0" indent="0">
              <a:buNone/>
            </a:pPr>
            <a:endParaRPr lang="en-US" sz="1900" dirty="0">
              <a:solidFill>
                <a:schemeClr val="accent6">
                  <a:lumMod val="50000"/>
                </a:schemeClr>
              </a:solidFill>
              <a:latin typeface="Times New Roman" panose="02020603050405020304" pitchFamily="18" charset="0"/>
              <a:cs typeface="Times New Roman" panose="02020603050405020304" pitchFamily="18" charset="0"/>
            </a:endParaRPr>
          </a:p>
          <a:p>
            <a:pPr marL="0" indent="0">
              <a:buNone/>
            </a:pPr>
            <a:endParaRPr lang="en-US" sz="1900" dirty="0">
              <a:solidFill>
                <a:schemeClr val="accent6">
                  <a:lumMod val="50000"/>
                </a:schemeClr>
              </a:solidFill>
              <a:latin typeface="Times New Roman" panose="02020603050405020304" pitchFamily="18" charset="0"/>
              <a:cs typeface="Times New Roman" panose="02020603050405020304" pitchFamily="18" charset="0"/>
            </a:endParaRPr>
          </a:p>
          <a:p>
            <a:r>
              <a:rPr lang="en-US" sz="1900" dirty="0">
                <a:solidFill>
                  <a:schemeClr val="accent6">
                    <a:lumMod val="50000"/>
                  </a:schemeClr>
                </a:solidFill>
                <a:latin typeface="Times New Roman" panose="02020603050405020304" pitchFamily="18" charset="0"/>
                <a:cs typeface="Times New Roman" panose="02020603050405020304" pitchFamily="18" charset="0"/>
              </a:rPr>
              <a:t>Subscription box services can also generate revenue by selling individual products or additional products outside of the subscription box. This can be done through an online store or by offering exclusive discounts to subscribers.</a:t>
            </a:r>
          </a:p>
          <a:p>
            <a:r>
              <a:rPr lang="en-US" sz="1900" dirty="0">
                <a:solidFill>
                  <a:schemeClr val="accent6">
                    <a:lumMod val="50000"/>
                  </a:schemeClr>
                </a:solidFill>
                <a:latin typeface="Times New Roman" panose="02020603050405020304" pitchFamily="18" charset="0"/>
                <a:cs typeface="Times New Roman" panose="02020603050405020304" pitchFamily="18" charset="0"/>
              </a:rPr>
              <a:t> Subscription box services with a large subscriber base can attract advertisers and sponsors who want to reach a targeted audience. This can include sponsored products or advertisements included in the box or on the company's website or social media channels.</a:t>
            </a:r>
          </a:p>
          <a:p>
            <a:r>
              <a:rPr lang="en-US" sz="1900" dirty="0">
                <a:solidFill>
                  <a:schemeClr val="accent6">
                    <a:lumMod val="50000"/>
                  </a:schemeClr>
                </a:solidFill>
                <a:latin typeface="Times New Roman" panose="02020603050405020304" pitchFamily="18" charset="0"/>
                <a:cs typeface="Times New Roman" panose="02020603050405020304" pitchFamily="18" charset="0"/>
              </a:rPr>
              <a:t>Subscription box services can also generate revenue through affiliate marketing by promoting other products or services that align with their brand or target market. This can be done through referral links or by partnering with other companies to offer exclusive discounts to subscribers.</a:t>
            </a:r>
            <a:endParaRPr lang="en-IN" sz="1900" dirty="0">
              <a:solidFill>
                <a:schemeClr val="accent6">
                  <a:lumMod val="50000"/>
                </a:schemeClr>
              </a:solidFill>
              <a:latin typeface="Times New Roman" panose="02020603050405020304" pitchFamily="18" charset="0"/>
              <a:cs typeface="Times New Roman" panose="02020603050405020304" pitchFamily="18" charset="0"/>
            </a:endParaRPr>
          </a:p>
          <a:p>
            <a:pPr marL="0" indent="0">
              <a:buNone/>
            </a:pPr>
            <a:endParaRPr lang="en-US" dirty="0">
              <a:solidFill>
                <a:schemeClr val="accent6">
                  <a:lumMod val="50000"/>
                </a:schemeClr>
              </a:solidFill>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336BDB2F-3F14-9CF4-462A-F9B0A0E4861C}"/>
              </a:ext>
            </a:extLst>
          </p:cNvPr>
          <p:cNvPicPr>
            <a:picLocks noChangeAspect="1"/>
          </p:cNvPicPr>
          <p:nvPr/>
        </p:nvPicPr>
        <p:blipFill>
          <a:blip r:embed="rId3"/>
          <a:stretch>
            <a:fillRect/>
          </a:stretch>
        </p:blipFill>
        <p:spPr>
          <a:xfrm>
            <a:off x="8970271" y="5098774"/>
            <a:ext cx="2600325" cy="1752600"/>
          </a:xfrm>
          <a:prstGeom prst="rect">
            <a:avLst/>
          </a:prstGeom>
        </p:spPr>
      </p:pic>
    </p:spTree>
    <p:extLst>
      <p:ext uri="{BB962C8B-B14F-4D97-AF65-F5344CB8AC3E}">
        <p14:creationId xmlns:p14="http://schemas.microsoft.com/office/powerpoint/2010/main" val="2886474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E77DDC-5537-0CBF-182A-B553BCE2CD00}"/>
              </a:ext>
            </a:extLst>
          </p:cNvPr>
          <p:cNvSpPr>
            <a:spLocks noGrp="1"/>
          </p:cNvSpPr>
          <p:nvPr>
            <p:ph sz="half" idx="1"/>
          </p:nvPr>
        </p:nvSpPr>
        <p:spPr>
          <a:xfrm>
            <a:off x="887896" y="212035"/>
            <a:ext cx="10681252" cy="6453808"/>
          </a:xfrm>
        </p:spPr>
        <p:txBody>
          <a:bodyPr/>
          <a:lstStyle/>
          <a:p>
            <a:r>
              <a:rPr lang="en-US" sz="2000" dirty="0">
                <a:solidFill>
                  <a:schemeClr val="accent6">
                    <a:lumMod val="50000"/>
                  </a:schemeClr>
                </a:solidFill>
                <a:latin typeface="Times New Roman" panose="02020603050405020304" pitchFamily="18" charset="0"/>
                <a:cs typeface="Times New Roman" panose="02020603050405020304" pitchFamily="18" charset="0"/>
              </a:rPr>
              <a:t>Upselling and cross-selling: Subscription box services can offer subscribers the option to upgrade their subscription to a higher tier or add additional products to their monthly box for an additional fee.</a:t>
            </a:r>
          </a:p>
          <a:p>
            <a:pPr marL="0" indent="0">
              <a:buNone/>
            </a:pPr>
            <a:endParaRPr lang="en-US" sz="2000" dirty="0">
              <a:solidFill>
                <a:schemeClr val="accent6">
                  <a:lumMod val="50000"/>
                </a:schemeClr>
              </a:solidFill>
              <a:latin typeface="Times New Roman" panose="02020603050405020304" pitchFamily="18" charset="0"/>
              <a:cs typeface="Times New Roman" panose="02020603050405020304" pitchFamily="18" charset="0"/>
            </a:endParaRPr>
          </a:p>
          <a:p>
            <a:pPr marL="0" indent="0">
              <a:buNone/>
            </a:pPr>
            <a:endParaRPr lang="en-US" sz="2000" dirty="0">
              <a:solidFill>
                <a:schemeClr val="accent6">
                  <a:lumMod val="50000"/>
                </a:schemeClr>
              </a:solidFill>
              <a:latin typeface="Times New Roman" panose="02020603050405020304" pitchFamily="18" charset="0"/>
              <a:cs typeface="Times New Roman" panose="02020603050405020304" pitchFamily="18" charset="0"/>
            </a:endParaRPr>
          </a:p>
          <a:p>
            <a:pPr marL="0" indent="0">
              <a:buNone/>
            </a:pPr>
            <a:endParaRPr lang="en-US" sz="2000" dirty="0">
              <a:solidFill>
                <a:schemeClr val="accent6">
                  <a:lumMod val="50000"/>
                </a:schemeClr>
              </a:solidFill>
              <a:latin typeface="Times New Roman" panose="02020603050405020304" pitchFamily="18" charset="0"/>
              <a:cs typeface="Times New Roman" panose="02020603050405020304" pitchFamily="18" charset="0"/>
            </a:endParaRPr>
          </a:p>
          <a:p>
            <a:pPr marL="0" indent="0">
              <a:buNone/>
            </a:pPr>
            <a:endParaRPr lang="en-US" sz="2000" dirty="0">
              <a:solidFill>
                <a:schemeClr val="accent6">
                  <a:lumMod val="50000"/>
                </a:schemeClr>
              </a:solidFill>
              <a:latin typeface="Times New Roman" panose="02020603050405020304" pitchFamily="18" charset="0"/>
              <a:cs typeface="Times New Roman" panose="02020603050405020304" pitchFamily="18" charset="0"/>
            </a:endParaRPr>
          </a:p>
          <a:p>
            <a:pPr marL="0" indent="0">
              <a:buNone/>
            </a:pPr>
            <a:endParaRPr lang="en-US" sz="2000" dirty="0">
              <a:solidFill>
                <a:schemeClr val="accent6">
                  <a:lumMod val="50000"/>
                </a:schemeClr>
              </a:solidFill>
              <a:latin typeface="Times New Roman" panose="02020603050405020304" pitchFamily="18" charset="0"/>
              <a:cs typeface="Times New Roman" panose="02020603050405020304" pitchFamily="18" charset="0"/>
            </a:endParaRPr>
          </a:p>
          <a:p>
            <a:pPr marL="0" indent="0">
              <a:buNone/>
            </a:pPr>
            <a:endParaRPr lang="en-US" sz="2000" dirty="0">
              <a:solidFill>
                <a:schemeClr val="accent6">
                  <a:lumMod val="50000"/>
                </a:schemeClr>
              </a:solidFill>
              <a:latin typeface="Times New Roman" panose="02020603050405020304" pitchFamily="18" charset="0"/>
              <a:cs typeface="Times New Roman" panose="02020603050405020304" pitchFamily="18" charset="0"/>
            </a:endParaRPr>
          </a:p>
          <a:p>
            <a:pPr marL="0" indent="0">
              <a:buNone/>
            </a:pPr>
            <a:endParaRPr lang="en-US" sz="2000" dirty="0">
              <a:solidFill>
                <a:schemeClr val="accent6">
                  <a:lumMod val="50000"/>
                </a:schemeClr>
              </a:solidFill>
              <a:latin typeface="Times New Roman" panose="02020603050405020304" pitchFamily="18" charset="0"/>
              <a:cs typeface="Times New Roman" panose="02020603050405020304" pitchFamily="18" charset="0"/>
            </a:endParaRPr>
          </a:p>
          <a:p>
            <a:r>
              <a:rPr lang="en-US" sz="2000" dirty="0">
                <a:solidFill>
                  <a:schemeClr val="accent6">
                    <a:lumMod val="50000"/>
                  </a:schemeClr>
                </a:solidFill>
                <a:latin typeface="Times New Roman" panose="02020603050405020304" pitchFamily="18" charset="0"/>
                <a:cs typeface="Times New Roman" panose="02020603050405020304" pitchFamily="18" charset="0"/>
              </a:rPr>
              <a:t>Loyalty programs: Subscription box services can offer loyalty programs that reward subscribers with exclusive discounts, early access to products, or free gifts for staying subscribed for a certain amount of time.</a:t>
            </a:r>
          </a:p>
          <a:p>
            <a:r>
              <a:rPr lang="en-US" sz="2000" dirty="0">
                <a:solidFill>
                  <a:schemeClr val="accent6">
                    <a:lumMod val="50000"/>
                  </a:schemeClr>
                </a:solidFill>
                <a:latin typeface="Times New Roman" panose="02020603050405020304" pitchFamily="18" charset="0"/>
                <a:cs typeface="Times New Roman" panose="02020603050405020304" pitchFamily="18" charset="0"/>
              </a:rPr>
              <a:t>White labeling: Subscription box services can offer white labeling services for companies that want to create their own custom branded subscription boxes, generating revenue from the service and potential recurring orders.</a:t>
            </a:r>
          </a:p>
          <a:p>
            <a:r>
              <a:rPr lang="en-US" sz="2000" dirty="0">
                <a:solidFill>
                  <a:schemeClr val="accent6">
                    <a:lumMod val="50000"/>
                  </a:schemeClr>
                </a:solidFill>
                <a:latin typeface="Times New Roman" panose="02020603050405020304" pitchFamily="18" charset="0"/>
                <a:cs typeface="Times New Roman" panose="02020603050405020304" pitchFamily="18" charset="0"/>
              </a:rPr>
              <a:t>Overall, there are many ways to generate revenue using a subscription box service, and the key is to be creative and offer a unique value proposition to subscribers</a:t>
            </a:r>
            <a:endParaRPr lang="en-IN" sz="2000"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30736599-6FA5-850D-A56E-B584B8EE8484}"/>
              </a:ext>
            </a:extLst>
          </p:cNvPr>
          <p:cNvSpPr>
            <a:spLocks noGrp="1"/>
          </p:cNvSpPr>
          <p:nvPr>
            <p:ph type="sldNum" sz="quarter" idx="12"/>
          </p:nvPr>
        </p:nvSpPr>
        <p:spPr/>
        <p:txBody>
          <a:bodyPr/>
          <a:lstStyle/>
          <a:p>
            <a:fld id="{48F63A3B-78C7-47BE-AE5E-E10140E04643}" type="slidenum">
              <a:rPr lang="en-US" smtClean="0"/>
              <a:t>9</a:t>
            </a:fld>
            <a:endParaRPr lang="en-US" dirty="0"/>
          </a:p>
        </p:txBody>
      </p:sp>
      <p:pic>
        <p:nvPicPr>
          <p:cNvPr id="7" name="Picture 6">
            <a:extLst>
              <a:ext uri="{FF2B5EF4-FFF2-40B4-BE49-F238E27FC236}">
                <a16:creationId xmlns:a16="http://schemas.microsoft.com/office/drawing/2014/main" id="{CD6358BE-08BD-9C58-D96D-C3D6C5DC8009}"/>
              </a:ext>
            </a:extLst>
          </p:cNvPr>
          <p:cNvPicPr>
            <a:picLocks noChangeAspect="1"/>
          </p:cNvPicPr>
          <p:nvPr/>
        </p:nvPicPr>
        <p:blipFill>
          <a:blip r:embed="rId2"/>
          <a:stretch>
            <a:fillRect/>
          </a:stretch>
        </p:blipFill>
        <p:spPr>
          <a:xfrm>
            <a:off x="4494763" y="914193"/>
            <a:ext cx="3779081" cy="2514807"/>
          </a:xfrm>
          <a:prstGeom prst="rect">
            <a:avLst/>
          </a:prstGeom>
        </p:spPr>
      </p:pic>
    </p:spTree>
    <p:extLst>
      <p:ext uri="{BB962C8B-B14F-4D97-AF65-F5344CB8AC3E}">
        <p14:creationId xmlns:p14="http://schemas.microsoft.com/office/powerpoint/2010/main" val="803759559"/>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{F95152D7-B8FD-4255-AD71-6BE454294BF7}tf78438558_win32</Template>
  <TotalTime>286</TotalTime>
  <Words>954</Words>
  <Application>Microsoft Office PowerPoint</Application>
  <PresentationFormat>Widescreen</PresentationFormat>
  <Paragraphs>76</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Subscription box  </vt:lpstr>
      <vt:lpstr>synopsis</vt:lpstr>
      <vt:lpstr>PROBLEM STATEMENT</vt:lpstr>
      <vt:lpstr>Overview of proposed model</vt:lpstr>
      <vt:lpstr>PowerPoint Presentation</vt:lpstr>
      <vt:lpstr>Advantages</vt:lpstr>
      <vt:lpstr>Development process</vt:lpstr>
      <vt:lpstr>How it is able to generate revenue </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Subscription box  </dc:title>
  <dc:subject/>
  <dc:creator>chandira prabha s</dc:creator>
  <cp:lastModifiedBy>chandira prabha s</cp:lastModifiedBy>
  <cp:revision>2</cp:revision>
  <dcterms:created xsi:type="dcterms:W3CDTF">2023-03-23T13:36:47Z</dcterms:created>
  <dcterms:modified xsi:type="dcterms:W3CDTF">2023-03-24T03:24:55Z</dcterms:modified>
</cp:coreProperties>
</file>